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61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2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6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5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91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7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23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6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66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6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0BD73B5-D236-EC4F-908E-0F4A82435CF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11/2/2016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22ACA1D-8D3A-CE4B-95D9-D0C371EFBE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01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80" y="0"/>
            <a:ext cx="1188720" cy="1450848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575" y="4123140"/>
            <a:ext cx="4471063" cy="16592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cs typeface="Arial" panose="020B0604020202020204" pitchFamily="34" charset="0"/>
              </a:rPr>
              <a:t>Key Results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Measured key device parameters needed for new optoelectronic material system: lifetime, bandgap, activation energies, mobility.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Demonstrated high responsivity photoconductors in the short wave infrared (1.5 to 2.5 </a:t>
            </a:r>
            <a:r>
              <a:rPr lang="el-GR" sz="1200" b="1" dirty="0" smtClean="0">
                <a:cs typeface="Arial" panose="020B0604020202020204" pitchFamily="34" charset="0"/>
              </a:rPr>
              <a:t>μ </a:t>
            </a:r>
            <a:r>
              <a:rPr lang="en-US" sz="1200" dirty="0" smtClean="0">
                <a:cs typeface="Arial" panose="020B0604020202020204" pitchFamily="34" charset="0"/>
              </a:rPr>
              <a:t>m).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Fabricated GeSn/Ge on Si microdisk resonators with enhanced whisper gallery photoluminescence.</a:t>
            </a:r>
          </a:p>
          <a:p>
            <a:pPr marL="0" indent="0"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0638" y="1600200"/>
            <a:ext cx="3503426" cy="24935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cs typeface="Arial" panose="020B0604020202020204" pitchFamily="34" charset="0"/>
              </a:rPr>
              <a:t>Approach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Deposit epitaxial GeSn films using Ge buffer on Si substrates.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Fabricate photoconductors with coplanar and interdigitated contacts for increased gain and detector responsivity.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Model whisper gallery modes using FDTD software.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Fabricate microdisks with GeSn to measure optical gain and resonant optical modes.</a:t>
            </a:r>
          </a:p>
          <a:p>
            <a:r>
              <a:rPr lang="en-US" sz="1200" dirty="0" smtClean="0">
                <a:cs typeface="Arial" panose="020B0604020202020204" pitchFamily="34" charset="0"/>
              </a:rPr>
              <a:t>Extract physical quantities through temperature dependent measurements.</a:t>
            </a:r>
          </a:p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9575" y="1625596"/>
            <a:ext cx="4471064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Background/Relevance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Current infrared imaging sensors are expensive and only available in small array formats.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Monolithic integrated laser on Si needed for high speed photonic communications to replace slower, copper based connections.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Innovation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Use GeSn material system using large scale Si CMOS processes to reduce costs and increase array density.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Design high optical gain cavity to demonstrate capacity for monolithic based Si laser.</a:t>
            </a:r>
            <a:endParaRPr lang="en-US" sz="12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480639" y="4114800"/>
            <a:ext cx="4638743" cy="2590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Conclusions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GeSn photoconductors with responsivities greater than commercially available InGaAs photodiodes at 1.55 </a:t>
            </a:r>
            <a:r>
              <a:rPr lang="el-GR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μ</a:t>
            </a: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m demonstrate viability as next generation technology.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Direct bandgap GeSn and smoother sidewalls required for stimulus emission microdisks.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Increasing Sn content extends spectral response to longer wavelengths without sacrifice in material quality or responsivity.</a:t>
            </a:r>
            <a:endParaRPr lang="en-US" sz="1200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Future Work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Improve etching and passivation of GeSn devices.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GeSn avalanche photodiodes should be further investigated.</a:t>
            </a:r>
          </a:p>
          <a:p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GeSn 2D focal plane array on Si should be investigated.</a:t>
            </a:r>
          </a:p>
          <a:p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brcon_000\SkyDrive\Fabrication\Samples\00104 - microdisk\05092013_SEM\MID-0001-004D80tilt_016_ed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7247" y="5839015"/>
            <a:ext cx="914400" cy="78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rcon_000\SkyDrive\Fabrication\Samples\01258 - 7.0 Sn Interdigitated PC with BCB\09082014_SEM\GeSn_Interdigit_001_scaleb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2945" y="5839015"/>
            <a:ext cx="914400" cy="789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4859" y="5773884"/>
            <a:ext cx="1328225" cy="957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 descr="C:\Users\brcon_000\SkyDrive\RsoftModeling\GeSn_0007_6%\Test_11_mode.bmp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830" t="8936" r="20925" b="7142"/>
          <a:stretch/>
        </p:blipFill>
        <p:spPr bwMode="auto">
          <a:xfrm>
            <a:off x="8016526" y="2904393"/>
            <a:ext cx="1102856" cy="98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rcon_000\SkyDrive\Fabrication\Packaged Samples\01245_1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75585" y="1905000"/>
            <a:ext cx="984738" cy="92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270711" y="126027"/>
            <a:ext cx="6154556" cy="1022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prstClr val="black"/>
                </a:solidFill>
              </a:rPr>
              <a:t>Development of </a:t>
            </a:r>
            <a:r>
              <a:rPr lang="en-US" sz="2800" dirty="0" err="1" smtClean="0">
                <a:solidFill>
                  <a:prstClr val="black"/>
                </a:solidFill>
              </a:rPr>
              <a:t>GeSn</a:t>
            </a:r>
            <a:r>
              <a:rPr lang="en-US" sz="2800" dirty="0" smtClean="0">
                <a:solidFill>
                  <a:prstClr val="black"/>
                </a:solidFill>
              </a:rPr>
              <a:t> Devices for Short Wave Infrared Optoelectronics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1031196"/>
            <a:ext cx="9143999" cy="5668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prstClr val="black"/>
                </a:solidFill>
              </a:rPr>
              <a:t>        				Student</a:t>
            </a:r>
            <a:r>
              <a:rPr lang="en-US" sz="2000" dirty="0">
                <a:solidFill>
                  <a:prstClr val="black"/>
                </a:solidFill>
              </a:rPr>
              <a:t>: Benjamin </a:t>
            </a:r>
            <a:r>
              <a:rPr lang="en-US" sz="2000" dirty="0" smtClean="0">
                <a:solidFill>
                  <a:prstClr val="black"/>
                </a:solidFill>
              </a:rPr>
              <a:t>R. Conley		Degree: Ph.D., December 2014            </a:t>
            </a:r>
          </a:p>
          <a:p>
            <a:pPr algn="l"/>
            <a:r>
              <a:rPr lang="en-US" sz="2000" dirty="0">
                <a:solidFill>
                  <a:prstClr val="black"/>
                </a:solidFill>
              </a:rPr>
              <a:t>	</a:t>
            </a:r>
            <a:r>
              <a:rPr lang="en-US" sz="2000" dirty="0" smtClean="0">
                <a:solidFill>
                  <a:prstClr val="black"/>
                </a:solidFill>
              </a:rPr>
              <a:t>					Major Professor: Dr. Fisher Yu</a:t>
            </a:r>
            <a:endParaRPr lang="en-US" sz="2000" dirty="0">
              <a:solidFill>
                <a:prstClr val="black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0" y="1620545"/>
            <a:ext cx="9143999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480639" y="1620546"/>
            <a:ext cx="0" cy="523745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" y="4093705"/>
            <a:ext cx="9143999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505257" y="6629400"/>
            <a:ext cx="463874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>
                    <a:lumMod val="50000"/>
                  </a:schemeClr>
                </a:solidFill>
              </a:rPr>
              <a:t>Place funding acknowledgment here if applicable (can use text and/or logo)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TextBox 30"/>
          <p:cNvSpPr txBox="1"/>
          <p:nvPr/>
        </p:nvSpPr>
        <p:spPr>
          <a:xfrm>
            <a:off x="0" y="1323201"/>
            <a:ext cx="1229632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Microelectronics</a:t>
            </a:r>
            <a:endParaRPr lang="en-US" sz="1200" dirty="0"/>
          </a:p>
        </p:txBody>
      </p:sp>
      <p:sp>
        <p:nvSpPr>
          <p:cNvPr id="22" name="TextBox 30"/>
          <p:cNvSpPr txBox="1"/>
          <p:nvPr/>
        </p:nvSpPr>
        <p:spPr>
          <a:xfrm>
            <a:off x="8343653" y="1323201"/>
            <a:ext cx="800347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/>
              <a:t>Photonics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7098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3BA7E522133A488BDBB51BE86D9DB5" ma:contentTypeVersion="2" ma:contentTypeDescription="Create a new document." ma:contentTypeScope="" ma:versionID="8799800c27619999f0488f66079cf959">
  <xsd:schema xmlns:xsd="http://www.w3.org/2001/XMLSchema" xmlns:xs="http://www.w3.org/2001/XMLSchema" xmlns:p="http://schemas.microsoft.com/office/2006/metadata/properties" xmlns:ns2="5a986a27-b437-449e-a350-aa6f974f37b4" targetNamespace="http://schemas.microsoft.com/office/2006/metadata/properties" ma:root="true" ma:fieldsID="0d352550dbf030ff1a9f32ac4b214842" ns2:_="">
    <xsd:import namespace="5a986a27-b437-449e-a350-aa6f974f37b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986a27-b437-449e-a350-aa6f974f37b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a986a27-b437-449e-a350-aa6f974f37b4">UE6SDTWMN4E6-7-9362</_dlc_DocId>
    <_dlc_DocIdUrl xmlns="5a986a27-b437-449e-a350-aa6f974f37b4">
      <Url>https://uasharepoint.uark.edu/sites/microep/_layouts/DocIdRedir.aspx?ID=UE6SDTWMN4E6-7-9362</Url>
      <Description>UE6SDTWMN4E6-7-9362</Description>
    </_dlc_DocIdUrl>
  </documentManagement>
</p:properties>
</file>

<file path=customXml/itemProps1.xml><?xml version="1.0" encoding="utf-8"?>
<ds:datastoreItem xmlns:ds="http://schemas.openxmlformats.org/officeDocument/2006/customXml" ds:itemID="{93B00036-75A6-4D9C-A216-A58EFDCD058E}"/>
</file>

<file path=customXml/itemProps2.xml><?xml version="1.0" encoding="utf-8"?>
<ds:datastoreItem xmlns:ds="http://schemas.openxmlformats.org/officeDocument/2006/customXml" ds:itemID="{11B48A71-5345-463F-A7B0-3F8F0EF721EA}"/>
</file>

<file path=customXml/itemProps3.xml><?xml version="1.0" encoding="utf-8"?>
<ds:datastoreItem xmlns:ds="http://schemas.openxmlformats.org/officeDocument/2006/customXml" ds:itemID="{978EC3F5-7E9E-4DF4-A700-D9B24FAB85BD}"/>
</file>

<file path=customXml/itemProps4.xml><?xml version="1.0" encoding="utf-8"?>
<ds:datastoreItem xmlns:ds="http://schemas.openxmlformats.org/officeDocument/2006/customXml" ds:itemID="{1594E0D4-C069-4F1A-BCB8-85BE0395D8E3}"/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277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Communication Seminar</dc:title>
  <dc:creator>Rick Wise</dc:creator>
  <cp:lastModifiedBy>Justin Hill</cp:lastModifiedBy>
  <cp:revision>17</cp:revision>
  <dcterms:created xsi:type="dcterms:W3CDTF">2014-10-06T18:43:12Z</dcterms:created>
  <dcterms:modified xsi:type="dcterms:W3CDTF">2016-11-02T18:27:33Z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f9304bd8-0298-4b25-a584-c18a81ff5d90</vt:lpwstr>
  </property>
  <property fmtid="{D5CDD505-2E9C-101B-9397-08002B2CF9AE}" pid="3" name="ContentTypeId">
    <vt:lpwstr>0x0101009D3BA7E522133A488BDBB51BE86D9DB5</vt:lpwstr>
  </property>
</Properties>
</file>