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sldIdLst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60"/>
  </p:normalViewPr>
  <p:slideViewPr>
    <p:cSldViewPr>
      <p:cViewPr varScale="1">
        <p:scale>
          <a:sx n="82" d="100"/>
          <a:sy n="82" d="100"/>
        </p:scale>
        <p:origin x="1711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6C98D-2AD0-47FF-B8FC-5DF449F65FE1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7DDF5-03DF-48BE-9386-8085A6825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4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7DDF5-03DF-48BE-9386-8085A682546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1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92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6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65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91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7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23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77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86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66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8/25/2020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01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4038600"/>
            <a:ext cx="4471064" cy="2133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800" b="1" dirty="0">
                <a:cs typeface="Arial" panose="020B0604020202020204" pitchFamily="34" charset="0"/>
              </a:rPr>
              <a:t>Key Results</a:t>
            </a:r>
          </a:p>
          <a:p>
            <a:r>
              <a:rPr lang="en-US" sz="1500" dirty="0">
                <a:cs typeface="Arial" panose="020B0604020202020204" pitchFamily="34" charset="0"/>
              </a:rPr>
              <a:t>Solid-state nanopore (6-30 nm) has been fabricated and imaged using TEM.</a:t>
            </a:r>
          </a:p>
          <a:p>
            <a:r>
              <a:rPr lang="en-US" sz="1500" dirty="0">
                <a:cs typeface="Arial" panose="020B0604020202020204" pitchFamily="34" charset="0"/>
              </a:rPr>
              <a:t>The aggregation of </a:t>
            </a:r>
            <a:r>
              <a:rPr lang="el-GR" sz="1500" dirty="0">
                <a:cs typeface="Arial" panose="020B0604020202020204" pitchFamily="34" charset="0"/>
              </a:rPr>
              <a:t>β</a:t>
            </a:r>
            <a:r>
              <a:rPr lang="en-US" sz="1500" dirty="0">
                <a:cs typeface="Arial" panose="020B0604020202020204" pitchFamily="34" charset="0"/>
              </a:rPr>
              <a:t>-lactoglobulin in ionic solution is measured using solid-state nanopore, the results are verified using dynamic light scattering technique.</a:t>
            </a:r>
          </a:p>
          <a:p>
            <a:r>
              <a:rPr lang="en-US" sz="1500" dirty="0">
                <a:cs typeface="Arial" panose="020B0604020202020204" pitchFamily="34" charset="0"/>
              </a:rPr>
              <a:t>The aggregation of Tau-Tubulin is induced using MgCl</a:t>
            </a:r>
            <a:r>
              <a:rPr lang="en-US" sz="1500" baseline="-25000" dirty="0">
                <a:cs typeface="Arial" panose="020B0604020202020204" pitchFamily="34" charset="0"/>
              </a:rPr>
              <a:t>2</a:t>
            </a:r>
            <a:r>
              <a:rPr lang="en-US" sz="1500" dirty="0">
                <a:cs typeface="Arial" panose="020B0604020202020204" pitchFamily="34" charset="0"/>
              </a:rPr>
              <a:t> in vitro. The aggregated proteins were detected using ~30 nm nanopore in 1.6 M KCl solution. 20% glycerol was used in KCl solution to increase viscosity and translocation time.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0638" y="1642529"/>
            <a:ext cx="3444162" cy="24722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800" b="1" dirty="0">
                <a:cs typeface="Arial" panose="020B0604020202020204" pitchFamily="34" charset="0"/>
              </a:rPr>
              <a:t>Approach</a:t>
            </a:r>
          </a:p>
          <a:p>
            <a:pPr>
              <a:spcAft>
                <a:spcPts val="1200"/>
              </a:spcAft>
            </a:pPr>
            <a:r>
              <a:rPr lang="en-US" sz="1500" dirty="0"/>
              <a:t>Proteins translocate through a single nanopore  in a </a:t>
            </a:r>
            <a:r>
              <a:rPr lang="en-US" sz="1500" dirty="0">
                <a:cs typeface="Arial" panose="020B0604020202020204" pitchFamily="34" charset="0"/>
              </a:rPr>
              <a:t>Si</a:t>
            </a:r>
            <a:r>
              <a:rPr lang="en-US" sz="1500" baseline="-25000" dirty="0">
                <a:cs typeface="Arial" panose="020B0604020202020204" pitchFamily="34" charset="0"/>
              </a:rPr>
              <a:t>3</a:t>
            </a:r>
            <a:r>
              <a:rPr lang="en-US" sz="1500" dirty="0">
                <a:cs typeface="Arial" panose="020B0604020202020204" pitchFamily="34" charset="0"/>
              </a:rPr>
              <a:t>N</a:t>
            </a:r>
            <a:r>
              <a:rPr lang="en-US" sz="1500" baseline="-25000" dirty="0">
                <a:cs typeface="Arial" panose="020B0604020202020204" pitchFamily="34" charset="0"/>
              </a:rPr>
              <a:t>4 </a:t>
            </a:r>
            <a:r>
              <a:rPr lang="en-US" sz="1500" dirty="0"/>
              <a:t>membrane that separates two salt solution-filled chambers whose only connection was via the electrolyte (KCl) solution inside the nanopore</a:t>
            </a:r>
            <a:r>
              <a:rPr lang="en-US" sz="1500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1500" dirty="0"/>
              <a:t>Protein molecules translocating through a nanopore partially block the ion flow and the current blockage pulse or event can be measured.</a:t>
            </a:r>
          </a:p>
          <a:p>
            <a:pPr>
              <a:spcAft>
                <a:spcPts val="1200"/>
              </a:spcAft>
            </a:pPr>
            <a:r>
              <a:rPr lang="en-US" sz="1500" dirty="0">
                <a:solidFill>
                  <a:prstClr val="black"/>
                </a:solidFill>
                <a:cs typeface="Arial" panose="020B0604020202020204" pitchFamily="34" charset="0"/>
              </a:rPr>
              <a:t>By measuring  the current and using  nanopore geometry the translocated protein and its aggregations can be characterized. </a:t>
            </a:r>
            <a:r>
              <a:rPr lang="en-US" sz="15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9575" y="1625596"/>
            <a:ext cx="4471064" cy="24130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b="1" dirty="0">
                <a:solidFill>
                  <a:prstClr val="black"/>
                </a:solidFill>
                <a:cs typeface="Arial" panose="020B0604020202020204" pitchFamily="34" charset="0"/>
              </a:rPr>
              <a:t>Background/Relevance</a:t>
            </a:r>
          </a:p>
          <a:p>
            <a:r>
              <a:rPr lang="en-US" sz="1300" dirty="0"/>
              <a:t>Many neurodegenerative diseases like Alzheimer, Parkinson and Prion are found to be linked to protein aggregation. </a:t>
            </a:r>
            <a:r>
              <a:rPr lang="en-US" sz="1300" dirty="0">
                <a:solidFill>
                  <a:prstClr val="black"/>
                </a:solidFill>
                <a:cs typeface="Arial" panose="020B0604020202020204" pitchFamily="34" charset="0"/>
              </a:rPr>
              <a:t>Existing protein characterization methods are:</a:t>
            </a:r>
          </a:p>
          <a:p>
            <a:pPr lvl="1">
              <a:buFont typeface="Arial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  <a:cs typeface="Arial" panose="020B0604020202020204" pitchFamily="34" charset="0"/>
              </a:rPr>
              <a:t>Not easily available. </a:t>
            </a:r>
          </a:p>
          <a:p>
            <a:pPr lvl="1">
              <a:buFont typeface="Arial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  <a:cs typeface="Arial" panose="020B0604020202020204" pitchFamily="34" charset="0"/>
              </a:rPr>
              <a:t>Expensive. </a:t>
            </a:r>
          </a:p>
          <a:p>
            <a:pPr lvl="1">
              <a:buFont typeface="Arial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  <a:cs typeface="Arial" panose="020B0604020202020204" pitchFamily="34" charset="0"/>
              </a:rPr>
              <a:t>Low precision rate.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500" b="1" dirty="0">
                <a:solidFill>
                  <a:prstClr val="black"/>
                </a:solidFill>
                <a:cs typeface="Arial" panose="020B0604020202020204" pitchFamily="34" charset="0"/>
              </a:rPr>
              <a:t>Innovation</a:t>
            </a:r>
          </a:p>
          <a:p>
            <a:r>
              <a:rPr lang="en-US" sz="1300" dirty="0">
                <a:solidFill>
                  <a:prstClr val="black"/>
                </a:solidFill>
                <a:cs typeface="Arial" panose="020B0604020202020204" pitchFamily="34" charset="0"/>
              </a:rPr>
              <a:t>Build a new system that can be used to:</a:t>
            </a:r>
          </a:p>
          <a:p>
            <a:pPr>
              <a:buNone/>
            </a:pPr>
            <a:r>
              <a:rPr lang="en-US" sz="1300" dirty="0">
                <a:solidFill>
                  <a:prstClr val="black"/>
                </a:solidFill>
                <a:cs typeface="Arial" panose="020B0604020202020204" pitchFamily="34" charset="0"/>
              </a:rPr>
              <a:t>	1- Characterize protein aggregation.</a:t>
            </a:r>
          </a:p>
          <a:p>
            <a:pPr>
              <a:lnSpc>
                <a:spcPct val="110000"/>
              </a:lnSpc>
              <a:buNone/>
            </a:pPr>
            <a:r>
              <a:rPr lang="en-US" sz="1300" dirty="0">
                <a:solidFill>
                  <a:prstClr val="black"/>
                </a:solidFill>
                <a:cs typeface="Arial" panose="020B0604020202020204" pitchFamily="34" charset="0"/>
              </a:rPr>
              <a:t>	2- Low cost and high precision.</a:t>
            </a:r>
          </a:p>
          <a:p>
            <a:pPr>
              <a:spcBef>
                <a:spcPts val="600"/>
              </a:spcBef>
              <a:buNone/>
            </a:pPr>
            <a:r>
              <a:rPr lang="en-US" sz="1300" dirty="0">
                <a:solidFill>
                  <a:prstClr val="black"/>
                </a:solidFill>
                <a:cs typeface="Arial" panose="020B0604020202020204" pitchFamily="34" charset="0"/>
              </a:rPr>
              <a:t>	3- Easily moveable/reduced size.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4480639" y="4063995"/>
            <a:ext cx="4638743" cy="27178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Conclusions</a:t>
            </a:r>
          </a:p>
          <a:p>
            <a:r>
              <a:rPr 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This work supports the understanding of the theory and principle of:</a:t>
            </a:r>
          </a:p>
          <a:p>
            <a:pPr marL="742950" lvl="2" indent="-342900"/>
            <a:r>
              <a:rPr 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Characterizing protein aggregation through measuring blockage current in the ionic solution. </a:t>
            </a:r>
          </a:p>
          <a:p>
            <a:pPr marL="742950" lvl="2" indent="-342900"/>
            <a:r>
              <a:rPr 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Aggregation of </a:t>
            </a:r>
            <a:r>
              <a:rPr lang="en-US" sz="1200" dirty="0">
                <a:cs typeface="Arial" panose="020B0604020202020204" pitchFamily="34" charset="0"/>
              </a:rPr>
              <a:t>proteins as a function of temperature, pH, salt concentration and applied voltages.</a:t>
            </a: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Future Work</a:t>
            </a:r>
          </a:p>
          <a:p>
            <a:pPr>
              <a:spcAft>
                <a:spcPts val="300"/>
              </a:spcAft>
            </a:pPr>
            <a:r>
              <a:rPr 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Future work will be to understand how proteins aggregate and look for a solution to stop their aggregation which contribute to the cure of many diseases caused by  protein aggregation.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270711" y="126027"/>
            <a:ext cx="6154556" cy="10223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127">
              <a:defRPr/>
            </a:pPr>
            <a:r>
              <a:rPr lang="en-US" sz="2800" dirty="0">
                <a:latin typeface="Arial"/>
                <a:cs typeface="Arial"/>
              </a:rPr>
              <a:t>Characterization of Protein Aggregation by Solid State Nanopore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1031196"/>
            <a:ext cx="9143999" cy="5668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prstClr val="black"/>
                </a:solidFill>
              </a:rPr>
              <a:t>		Student: Mitu Chandra Acharjee			Degree: Ph.D., August 2020            </a:t>
            </a:r>
          </a:p>
          <a:p>
            <a:r>
              <a:rPr lang="en-US" sz="2000" dirty="0">
                <a:solidFill>
                  <a:prstClr val="black"/>
                </a:solidFill>
              </a:rPr>
              <a:t>Major Professor: Dr. </a:t>
            </a:r>
            <a:r>
              <a:rPr lang="en-US" sz="2000" dirty="0" err="1">
                <a:solidFill>
                  <a:prstClr val="black"/>
                </a:solidFill>
              </a:rPr>
              <a:t>Jiali</a:t>
            </a:r>
            <a:r>
              <a:rPr lang="en-US" sz="2000" dirty="0">
                <a:solidFill>
                  <a:prstClr val="black"/>
                </a:solidFill>
              </a:rPr>
              <a:t> Li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1620545"/>
            <a:ext cx="9143999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480639" y="1620546"/>
            <a:ext cx="0" cy="523745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" y="4038600"/>
            <a:ext cx="9143999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30"/>
          <p:cNvSpPr txBox="1"/>
          <p:nvPr/>
        </p:nvSpPr>
        <p:spPr>
          <a:xfrm>
            <a:off x="0" y="1323201"/>
            <a:ext cx="2059859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Biological Materials &amp; Devices</a:t>
            </a:r>
          </a:p>
        </p:txBody>
      </p:sp>
      <p:sp>
        <p:nvSpPr>
          <p:cNvPr id="22" name="TextBox 30"/>
          <p:cNvSpPr txBox="1"/>
          <p:nvPr/>
        </p:nvSpPr>
        <p:spPr>
          <a:xfrm>
            <a:off x="6640879" y="1323201"/>
            <a:ext cx="2503121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Nanoengineered Materials &amp; Devices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1676400"/>
            <a:ext cx="11620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39075" y="2819400"/>
            <a:ext cx="1304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897" y="2395311"/>
            <a:ext cx="1354092" cy="1033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23450" y="3453825"/>
            <a:ext cx="1757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800" dirty="0">
                <a:solidFill>
                  <a:prstClr val="black"/>
                </a:solidFill>
              </a:rPr>
              <a:t>Ross, CA., Poirier, MA., </a:t>
            </a:r>
            <a:r>
              <a:rPr lang="en-US" sz="800" i="1" dirty="0">
                <a:solidFill>
                  <a:prstClr val="black"/>
                </a:solidFill>
              </a:rPr>
              <a:t>Protein aggregation and </a:t>
            </a:r>
            <a:r>
              <a:rPr lang="en-US" sz="800" i="1" dirty="0" err="1">
                <a:solidFill>
                  <a:prstClr val="black"/>
                </a:solidFill>
              </a:rPr>
              <a:t>neurodegenarive</a:t>
            </a:r>
            <a:r>
              <a:rPr lang="en-US" sz="800" i="1" dirty="0">
                <a:solidFill>
                  <a:prstClr val="black"/>
                </a:solidFill>
              </a:rPr>
              <a:t> disease.</a:t>
            </a:r>
            <a:r>
              <a:rPr lang="en-US" sz="800" dirty="0">
                <a:solidFill>
                  <a:prstClr val="black"/>
                </a:solidFill>
              </a:rPr>
              <a:t> Nat. Med., 2004. </a:t>
            </a:r>
            <a:r>
              <a:rPr lang="en-US" sz="800" b="1" dirty="0">
                <a:solidFill>
                  <a:prstClr val="black"/>
                </a:solidFill>
              </a:rPr>
              <a:t>10</a:t>
            </a:r>
            <a:r>
              <a:rPr lang="en-US" sz="800" dirty="0">
                <a:solidFill>
                  <a:prstClr val="black"/>
                </a:solidFill>
              </a:rPr>
              <a:t>: p. S10-S17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95800" y="6396335"/>
            <a:ext cx="46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This research is supported by Arkansas Bioscience Institute (ABI), grants no. 040227504-21-0292, 015227504-23-0292, 011225311-22-0000.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" y="5715000"/>
            <a:ext cx="3657600" cy="101514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8A8D1B0-8916-4258-A745-F2ED4FC54696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8074130" y="0"/>
            <a:ext cx="1069870" cy="131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9846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3BA7E522133A488BDBB51BE86D9DB5" ma:contentTypeVersion="2" ma:contentTypeDescription="Create a new document." ma:contentTypeScope="" ma:versionID="8799800c27619999f0488f66079cf959">
  <xsd:schema xmlns:xsd="http://www.w3.org/2001/XMLSchema" xmlns:xs="http://www.w3.org/2001/XMLSchema" xmlns:p="http://schemas.microsoft.com/office/2006/metadata/properties" xmlns:ns2="5a986a27-b437-449e-a350-aa6f974f37b4" targetNamespace="http://schemas.microsoft.com/office/2006/metadata/properties" ma:root="true" ma:fieldsID="0d352550dbf030ff1a9f32ac4b214842" ns2:_="">
    <xsd:import namespace="5a986a27-b437-449e-a350-aa6f974f37b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986a27-b437-449e-a350-aa6f974f37b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a986a27-b437-449e-a350-aa6f974f37b4">UE6SDTWMN4E6-7-9456</_dlc_DocId>
    <_dlc_DocIdUrl xmlns="5a986a27-b437-449e-a350-aa6f974f37b4">
      <Url>https://uasharepoint.uark.edu/sites/microep/_layouts/DocIdRedir.aspx?ID=UE6SDTWMN4E6-7-9456</Url>
      <Description>UE6SDTWMN4E6-7-9456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3B00036-75A6-4D9C-A216-A58EFDCD05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986a27-b437-449e-a350-aa6f974f3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94E0D4-C069-4F1A-BCB8-85BE0395D8E3}">
  <ds:schemaRefs>
    <ds:schemaRef ds:uri="http://schemas.microsoft.com/office/infopath/2007/PartnerControls"/>
    <ds:schemaRef ds:uri="5a986a27-b437-449e-a350-aa6f974f37b4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78EC3F5-7E9E-4DF4-A700-D9B24FAB85B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1B48A71-5345-463F-A7B0-3F8F0EF721E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386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Communication Seminar</dc:title>
  <dc:creator>Rick Wise</dc:creator>
  <cp:lastModifiedBy>Rick Wise</cp:lastModifiedBy>
  <cp:revision>106</cp:revision>
  <dcterms:created xsi:type="dcterms:W3CDTF">2014-10-06T18:43:12Z</dcterms:created>
  <dcterms:modified xsi:type="dcterms:W3CDTF">2020-08-25T15:18:57Z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ac584c95-1c9e-4fbe-be43-9bfeac5ad54c</vt:lpwstr>
  </property>
  <property fmtid="{D5CDD505-2E9C-101B-9397-08002B2CF9AE}" pid="3" name="ContentTypeId">
    <vt:lpwstr>0x0101009D3BA7E522133A488BDBB51BE86D9DB5</vt:lpwstr>
  </property>
</Properties>
</file>